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8" r:id="rId3"/>
    <p:sldId id="385" r:id="rId4"/>
    <p:sldId id="434" r:id="rId5"/>
    <p:sldId id="386" r:id="rId6"/>
    <p:sldId id="260" r:id="rId7"/>
    <p:sldId id="259" r:id="rId8"/>
    <p:sldId id="276" r:id="rId9"/>
    <p:sldId id="275" r:id="rId10"/>
    <p:sldId id="272" r:id="rId11"/>
    <p:sldId id="427" r:id="rId12"/>
    <p:sldId id="266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433" r:id="rId34"/>
    <p:sldId id="296" r:id="rId35"/>
    <p:sldId id="297" r:id="rId36"/>
    <p:sldId id="424" r:id="rId37"/>
    <p:sldId id="302" r:id="rId38"/>
    <p:sldId id="303" r:id="rId39"/>
    <p:sldId id="330" r:id="rId40"/>
    <p:sldId id="414" r:id="rId41"/>
    <p:sldId id="416" r:id="rId42"/>
    <p:sldId id="432" r:id="rId43"/>
    <p:sldId id="311" r:id="rId44"/>
    <p:sldId id="421" r:id="rId45"/>
    <p:sldId id="417" r:id="rId46"/>
    <p:sldId id="418" r:id="rId47"/>
    <p:sldId id="419" r:id="rId48"/>
    <p:sldId id="420" r:id="rId49"/>
    <p:sldId id="365" r:id="rId50"/>
  </p:sldIdLst>
  <p:sldSz cx="9144000" cy="5143500" type="screen16x9"/>
  <p:notesSz cx="6858000" cy="9144000"/>
  <p:embeddedFontLst>
    <p:embeddedFont>
      <p:font typeface="Arvo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lack" panose="02000000000000000000" pitchFamily="2" charset="0"/>
      <p:bold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434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43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  <p14:sldId id="432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FFFF"/>
    <a:srgbClr val="FFB952"/>
    <a:srgbClr val="FFD393"/>
    <a:srgbClr val="263248"/>
    <a:srgbClr val="8BAB42"/>
    <a:srgbClr val="3D85C6"/>
    <a:srgbClr val="000000"/>
    <a:srgbClr val="CCCCCC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157" autoAdjust="0"/>
  </p:normalViewPr>
  <p:slideViewPr>
    <p:cSldViewPr snapToGrid="0">
      <p:cViewPr varScale="1">
        <p:scale>
          <a:sx n="139" d="100"/>
          <a:sy n="139" d="100"/>
        </p:scale>
        <p:origin x="804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71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74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035000"/>
            <a:ext cx="3300090" cy="103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Jurados: 	Dr. </a:t>
            </a:r>
            <a:r>
              <a:rPr lang="es-ES" sz="1400" dirty="0">
                <a:solidFill>
                  <a:schemeClr val="bg1"/>
                </a:solidFill>
              </a:rPr>
              <a:t>Juan Ignacio </a:t>
            </a:r>
            <a:r>
              <a:rPr lang="es-ES" sz="1400" dirty="0" err="1">
                <a:solidFill>
                  <a:schemeClr val="bg1"/>
                </a:solidFill>
              </a:rPr>
              <a:t>Giribet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Jose David </a:t>
            </a:r>
            <a:r>
              <a:rPr lang="en-AU" sz="1400" dirty="0" err="1">
                <a:solidFill>
                  <a:schemeClr val="bg1"/>
                </a:solidFill>
              </a:rPr>
              <a:t>Brizuela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Emanuel </a:t>
            </a:r>
            <a:r>
              <a:rPr lang="en-AU" sz="1400" dirty="0" err="1">
                <a:solidFill>
                  <a:schemeClr val="bg1"/>
                </a:solidFill>
              </a:rPr>
              <a:t>Agustín</a:t>
            </a:r>
            <a:r>
              <a:rPr lang="en-AU" sz="1400" dirty="0">
                <a:solidFill>
                  <a:schemeClr val="bg1"/>
                </a:solidFill>
              </a:rPr>
              <a:t> </a:t>
            </a:r>
            <a:r>
              <a:rPr lang="en-AU" sz="1400" dirty="0" err="1">
                <a:solidFill>
                  <a:schemeClr val="bg1"/>
                </a:solidFill>
              </a:rPr>
              <a:t>Irrazábal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señalamiento.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>
                <a:solidFill>
                  <a:schemeClr val="bg1"/>
                </a:solidFill>
              </a:rPr>
              <a:t>Un sistema es </a:t>
            </a:r>
            <a:r>
              <a:rPr lang="es-ES" sz="1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>
                <a:solidFill>
                  <a:schemeClr val="bg1"/>
                </a:solidFill>
              </a:rPr>
              <a:t> si para </a:t>
            </a:r>
            <a:r>
              <a:rPr lang="es-ES" sz="1600" b="1" u="sng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>
                <a:solidFill>
                  <a:schemeClr val="bg1"/>
                </a:solidFill>
              </a:rPr>
              <a:t> sus modos de falla no existe ninguno fatal. </a:t>
            </a:r>
          </a:p>
        </p:txBody>
      </p:sp>
      <p:sp>
        <p:nvSpPr>
          <p:cNvPr id="3" name="Google Shape;1271;p43">
            <a:extLst>
              <a:ext uri="{FF2B5EF4-FFF2-40B4-BE49-F238E27FC236}">
                <a16:creationId xmlns:a16="http://schemas.microsoft.com/office/drawing/2014/main" id="{7750000A-D0D8-8E7B-E8E1-DCE0DE5BFC47}"/>
              </a:ext>
            </a:extLst>
          </p:cNvPr>
          <p:cNvSpPr txBox="1">
            <a:spLocks/>
          </p:cNvSpPr>
          <p:nvPr/>
        </p:nvSpPr>
        <p:spPr>
          <a:xfrm>
            <a:off x="6772060" y="709483"/>
            <a:ext cx="2371940" cy="6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800" dirty="0">
                <a:solidFill>
                  <a:schemeClr val="bg1"/>
                </a:solidFill>
              </a:rPr>
              <a:t>Aplicamos principios de se</a:t>
            </a:r>
            <a:r>
              <a:rPr lang="es-AR" sz="1800" dirty="0">
                <a:solidFill>
                  <a:schemeClr val="bg1"/>
                </a:solidFill>
              </a:rPr>
              <a:t>ñalamiento de TfNSW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4" name="Google Shape;1272;p43">
            <a:extLst>
              <a:ext uri="{FF2B5EF4-FFF2-40B4-BE49-F238E27FC236}">
                <a16:creationId xmlns:a16="http://schemas.microsoft.com/office/drawing/2014/main" id="{63DA2C91-D836-DAC8-C850-1DAEF44AB05C}"/>
              </a:ext>
            </a:extLst>
          </p:cNvPr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/>
              <a:t>ñalamiento ferroviario</a:t>
            </a:r>
            <a:endParaRPr dirty="0"/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4018275" y="2065147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743" y="2182084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8" y="3359236"/>
            <a:ext cx="3200654" cy="1475518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3" y="2744411"/>
            <a:ext cx="2850961" cy="528178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010" y="1524816"/>
            <a:ext cx="2535273" cy="1129873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8" y="2290218"/>
            <a:ext cx="2458922" cy="859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1"/>
                </a:solidFill>
              </a:rPr>
              <a:t>railML - Auspiciantes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401"/>
          <a:stretch/>
        </p:blipFill>
        <p:spPr>
          <a:xfrm>
            <a:off x="266277" y="1967253"/>
            <a:ext cx="1582442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2599" y="2475337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1765" y="1824634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0326" y="3120629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0271" y="1933184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880" y="1871358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1649" y="2489962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644" y="2451841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3805753" y="3549810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3548" y="3911506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10985" y="2884482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6822" y="3954328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66628" y="3925814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39497" y="3055627"/>
            <a:ext cx="1300812" cy="494309"/>
          </a:xfrm>
          <a:prstGeom prst="rect">
            <a:avLst/>
          </a:prstGeom>
        </p:spPr>
      </p:pic>
      <p:sp>
        <p:nvSpPr>
          <p:cNvPr id="2" name="Google Shape;403;p24">
            <a:extLst>
              <a:ext uri="{FF2B5EF4-FFF2-40B4-BE49-F238E27FC236}">
                <a16:creationId xmlns:a16="http://schemas.microsoft.com/office/drawing/2014/main" id="{83250E9F-80CD-8C35-F4A5-00D3AEF26E88}"/>
              </a:ext>
            </a:extLst>
          </p:cNvPr>
          <p:cNvSpPr txBox="1">
            <a:spLocks/>
          </p:cNvSpPr>
          <p:nvPr/>
        </p:nvSpPr>
        <p:spPr>
          <a:xfrm>
            <a:off x="171021" y="1824634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Google Shape;403;p24">
            <a:extLst>
              <a:ext uri="{FF2B5EF4-FFF2-40B4-BE49-F238E27FC236}">
                <a16:creationId xmlns:a16="http://schemas.microsoft.com/office/drawing/2014/main" id="{2ED8C4DC-B6B4-BD27-BA7F-BDA643923851}"/>
              </a:ext>
            </a:extLst>
          </p:cNvPr>
          <p:cNvSpPr txBox="1">
            <a:spLocks/>
          </p:cNvSpPr>
          <p:nvPr/>
        </p:nvSpPr>
        <p:spPr>
          <a:xfrm>
            <a:off x="176141" y="387225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10 interfaces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81F282F-EFEF-CAAE-0AB7-936C43C1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22"/>
          <a:stretch/>
        </p:blipFill>
        <p:spPr>
          <a:xfrm>
            <a:off x="7141917" y="1873512"/>
            <a:ext cx="1600245" cy="2152650"/>
          </a:xfrm>
          <a:prstGeom prst="rect">
            <a:avLst/>
          </a:prstGeom>
        </p:spPr>
      </p:pic>
      <p:sp>
        <p:nvSpPr>
          <p:cNvPr id="22" name="Google Shape;403;p24">
            <a:extLst>
              <a:ext uri="{FF2B5EF4-FFF2-40B4-BE49-F238E27FC236}">
                <a16:creationId xmlns:a16="http://schemas.microsoft.com/office/drawing/2014/main" id="{F50B12C3-6565-5C1F-009B-1B24EAEAF7D6}"/>
              </a:ext>
            </a:extLst>
          </p:cNvPr>
          <p:cNvSpPr txBox="1">
            <a:spLocks/>
          </p:cNvSpPr>
          <p:nvPr/>
        </p:nvSpPr>
        <p:spPr>
          <a:xfrm>
            <a:off x="7097478" y="173089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Google Shape;403;p24">
            <a:extLst>
              <a:ext uri="{FF2B5EF4-FFF2-40B4-BE49-F238E27FC236}">
                <a16:creationId xmlns:a16="http://schemas.microsoft.com/office/drawing/2014/main" id="{02A18A2D-9C22-186B-31E6-F97175E527BF}"/>
              </a:ext>
            </a:extLst>
          </p:cNvPr>
          <p:cNvSpPr txBox="1">
            <a:spLocks/>
          </p:cNvSpPr>
          <p:nvPr/>
        </p:nvSpPr>
        <p:spPr>
          <a:xfrm>
            <a:off x="7141918" y="3767737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 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Niveles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7999383" y="938950"/>
            <a:ext cx="1107667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Vías detalladas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7951971" y="2123850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conectadas por vías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&amp; secciones de líneas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</a:t>
            </a:r>
            <a:r>
              <a:rPr lang="es-AR" dirty="0" err="1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ón</a:t>
            </a: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Sección de línea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SdL1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SdL3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Capas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Topologías</a:t>
            </a:r>
            <a:endParaRPr dirty="0"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Caminos lógicos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Instalaciones &amp; propiedades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Enclavamiento</a:t>
            </a:r>
            <a:endParaRPr dirty="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Rutas</a:t>
            </a:r>
            <a:endParaRPr dirty="0"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4" y="3488925"/>
            <a:ext cx="2158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23448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digrafos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Vías, cambios, señales, puentes, límites de velocidad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Comportamiento lógico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utas ferroviarias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ysDash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3355629" y="3963707"/>
            <a:ext cx="846384" cy="314663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78371" y="4007062"/>
            <a:ext cx="638174" cy="24657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340639" y="4009999"/>
            <a:ext cx="369736" cy="203457"/>
          </a:xfrm>
          <a:prstGeom prst="mathNotEqual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2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544020" y="4459463"/>
            <a:ext cx="211310" cy="207906"/>
          </a:xfrm>
          <a:prstGeom prst="mathPlus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571875" y="4746798"/>
            <a:ext cx="1720850" cy="0"/>
          </a:xfrm>
          <a:prstGeom prst="line">
            <a:avLst/>
          </a:prstGeom>
          <a:ln w="254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funcional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geográfico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admite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Admite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DÓNDE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encuentra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5358375" y="1334864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03122-0EF1-4A70-7B75-E93CFD75D3E0}"/>
              </a:ext>
            </a:extLst>
          </p:cNvPr>
          <p:cNvSpPr txBox="1"/>
          <p:nvPr/>
        </p:nvSpPr>
        <p:spPr>
          <a:xfrm>
            <a:off x="2254125" y="1509150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máxima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7E834-E0D7-293F-4C71-6D62CB9B79EA}"/>
              </a:ext>
            </a:extLst>
          </p:cNvPr>
          <p:cNvSpPr txBox="1"/>
          <p:nvPr/>
        </p:nvSpPr>
        <p:spPr>
          <a:xfrm>
            <a:off x="3914811" y="1477819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reducida</a:t>
            </a:r>
            <a:endParaRPr lang="en-A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4591D-CE16-5EAD-9DD9-F50DCF37ED71}"/>
              </a:ext>
            </a:extLst>
          </p:cNvPr>
          <p:cNvSpPr txBox="1"/>
          <p:nvPr/>
        </p:nvSpPr>
        <p:spPr>
          <a:xfrm>
            <a:off x="5604449" y="1490195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mínima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16A58-C114-2C85-8030-10E629471C7D}"/>
              </a:ext>
            </a:extLst>
          </p:cNvPr>
          <p:cNvSpPr txBox="1"/>
          <p:nvPr/>
        </p:nvSpPr>
        <p:spPr>
          <a:xfrm>
            <a:off x="7179375" y="1569307"/>
            <a:ext cx="1032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Frenar</a:t>
            </a:r>
            <a:endParaRPr lang="en-AU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Simplificación de señales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DE0E21E5-99B7-2934-EC64-5A62868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52" y="1418681"/>
            <a:ext cx="5419776" cy="3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3F5378"/>
                </a:solidFill>
              </a:rPr>
              <a:t>Ruta: camino entre dos semáforos consecutivos.</a:t>
            </a:r>
            <a:endParaRPr sz="1800" dirty="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s-ES" dirty="0"/>
              <a:t>Miembro de </a:t>
            </a:r>
            <a:r>
              <a:rPr lang="es-ES" dirty="0" err="1"/>
              <a:t>GICSAFe</a:t>
            </a:r>
            <a:r>
              <a:rPr lang="es-ES" dirty="0"/>
              <a:t>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2020-2024)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Desarrollando sistemas ferroviarios para Brisbane 2032 </a:t>
            </a:r>
            <a:endParaRPr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m</a:t>
            </a:r>
            <a:r>
              <a:rPr lang="es-AR" dirty="0"/>
              <a:t>í</a:t>
            </a:r>
            <a:endParaRPr dirty="0"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1839912" y="74282"/>
            <a:ext cx="4951413" cy="559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hardware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351994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Necesitamos más de 1 microprocesador.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asegurar determinismo.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determinar la latencia.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63" y="2124900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66" y="274446"/>
            <a:ext cx="4169672" cy="3621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820BBD-3A5F-2BE9-38F2-7B61F8485615}"/>
              </a:ext>
            </a:extLst>
          </p:cNvPr>
          <p:cNvSpPr txBox="1"/>
          <p:nvPr/>
        </p:nvSpPr>
        <p:spPr>
          <a:xfrm>
            <a:off x="2922695" y="4139136"/>
            <a:ext cx="2816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Utilizando plantillas canónicas</a:t>
            </a:r>
            <a:endParaRPr lang="en-A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8" y="-44282"/>
            <a:ext cx="262338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Trama de datos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2687360" y="4652062"/>
            <a:ext cx="3908885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s-AR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ejemplo es explicado en profundidad en la tesis.</a:t>
            </a:r>
            <a:endParaRPr sz="14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2425135" y="4789765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9C7E46-D72A-AEF6-1923-5C4DB4DB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04" y="558800"/>
            <a:ext cx="4693011" cy="1005645"/>
          </a:xfrm>
          <a:prstGeom prst="rect">
            <a:avLst/>
          </a:prstGeom>
        </p:spPr>
      </p:pic>
      <p:pic>
        <p:nvPicPr>
          <p:cNvPr id="6" name="Picture 5" descr="A diagram of a route&#10;&#10;Description automatically generated">
            <a:extLst>
              <a:ext uri="{FF2B5EF4-FFF2-40B4-BE49-F238E27FC236}">
                <a16:creationId xmlns:a16="http://schemas.microsoft.com/office/drawing/2014/main" id="{F87BB881-3CD6-F777-181B-2186AFFB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40" y="1903816"/>
            <a:ext cx="5957520" cy="268088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4C2CE8-ABB9-B9F3-6844-3A4FDA7C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t="16743" r="4028" b="-1756"/>
          <a:stretch/>
        </p:blipFill>
        <p:spPr>
          <a:xfrm>
            <a:off x="6806182" y="558800"/>
            <a:ext cx="2153168" cy="883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D0DB2-933A-8A80-009A-D91E18647855}"/>
              </a:ext>
            </a:extLst>
          </p:cNvPr>
          <p:cNvSpPr txBox="1"/>
          <p:nvPr/>
        </p:nvSpPr>
        <p:spPr>
          <a:xfrm>
            <a:off x="7422125" y="142635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Ejemplo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36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92" y="521593"/>
            <a:ext cx="1986231" cy="648461"/>
          </a:xfrm>
          <a:prstGeom prst="rect">
            <a:avLst/>
          </a:prstGeom>
        </p:spPr>
      </p:pic>
      <p:sp>
        <p:nvSpPr>
          <p:cNvPr id="2" name="Google Shape;2191;p48">
            <a:extLst>
              <a:ext uri="{FF2B5EF4-FFF2-40B4-BE49-F238E27FC236}">
                <a16:creationId xmlns:a16="http://schemas.microsoft.com/office/drawing/2014/main" id="{2BC4B414-06D4-B91C-ACC1-12EF727192C1}"/>
              </a:ext>
            </a:extLst>
          </p:cNvPr>
          <p:cNvSpPr txBox="1">
            <a:spLocks/>
          </p:cNvSpPr>
          <p:nvPr/>
        </p:nvSpPr>
        <p:spPr>
          <a:xfrm>
            <a:off x="2687358" y="4772911"/>
            <a:ext cx="3908885" cy="3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redundancia se aplica a nivel de cada sistema.</a:t>
            </a:r>
          </a:p>
        </p:txBody>
      </p:sp>
      <p:sp>
        <p:nvSpPr>
          <p:cNvPr id="3" name="Google Shape;2192;p48">
            <a:extLst>
              <a:ext uri="{FF2B5EF4-FFF2-40B4-BE49-F238E27FC236}">
                <a16:creationId xmlns:a16="http://schemas.microsoft.com/office/drawing/2014/main" id="{17F68083-EB9D-FF5B-E94D-5DFA76C479B7}"/>
              </a:ext>
            </a:extLst>
          </p:cNvPr>
          <p:cNvSpPr/>
          <p:nvPr/>
        </p:nvSpPr>
        <p:spPr>
          <a:xfrm>
            <a:off x="2533766" y="4824083"/>
            <a:ext cx="307185" cy="22113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1"/>
            <a:ext cx="6835775" cy="4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14;p15">
            <a:extLst>
              <a:ext uri="{FF2B5EF4-FFF2-40B4-BE49-F238E27FC236}">
                <a16:creationId xmlns:a16="http://schemas.microsoft.com/office/drawing/2014/main" id="{EFE98435-97E4-4954-1353-4F4C8A2604E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4124005181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  <p:sp>
        <p:nvSpPr>
          <p:cNvPr id="2" name="Google Shape;2100;p45">
            <a:extLst>
              <a:ext uri="{FF2B5EF4-FFF2-40B4-BE49-F238E27FC236}">
                <a16:creationId xmlns:a16="http://schemas.microsoft.com/office/drawing/2014/main" id="{734419B8-1DAB-6764-99E2-BD6C99D22552}"/>
              </a:ext>
            </a:extLst>
          </p:cNvPr>
          <p:cNvSpPr txBox="1">
            <a:spLocks/>
          </p:cNvSpPr>
          <p:nvPr/>
        </p:nvSpPr>
        <p:spPr>
          <a:xfrm>
            <a:off x="6438008" y="123299"/>
            <a:ext cx="1991370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s-E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 Intel i9</a:t>
            </a:r>
            <a:endParaRPr lang="en-AU" sz="18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AU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64 GB RAM</a:t>
            </a:r>
            <a:endParaRPr lang="es-ES" sz="18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43D0FDD9-0E6E-7DE6-FD9A-ABDBFC3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3" y="804120"/>
            <a:ext cx="6200537" cy="3832380"/>
          </a:xfrm>
          <a:prstGeom prst="rect">
            <a:avLst/>
          </a:prstGeom>
        </p:spPr>
      </p:pic>
      <p:sp>
        <p:nvSpPr>
          <p:cNvPr id="3671" name="Google Shape;3671;p106"/>
          <p:cNvSpPr/>
          <p:nvPr/>
        </p:nvSpPr>
        <p:spPr>
          <a:xfrm rot="20366473">
            <a:off x="3637782" y="2836762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20361747">
            <a:off x="3951792" y="2956461"/>
            <a:ext cx="195543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Crecimiento lineal</a:t>
            </a:r>
            <a:endParaRPr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48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4C25F4-2E48-AAA2-332D-BBBC74B920E3}"/>
              </a:ext>
            </a:extLst>
          </p:cNvPr>
          <p:cNvSpPr txBox="1"/>
          <p:nvPr/>
        </p:nvSpPr>
        <p:spPr>
          <a:xfrm>
            <a:off x="1794439" y="3404635"/>
            <a:ext cx="329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´</a:t>
            </a:r>
            <a:endParaRPr lang="en-A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La librería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s-ES" sz="2000" dirty="0"/>
              <a:t> 3.2 cubre las </a:t>
            </a:r>
            <a:r>
              <a:rPr lang="es-ES" sz="2000" u="sng" dirty="0"/>
              <a:t>524 clases</a:t>
            </a:r>
            <a:r>
              <a:rPr lang="es-ES" sz="2000" dirty="0"/>
              <a:t> del estándar.</a:t>
            </a:r>
            <a:endParaRPr lang="en" sz="2000" dirty="0"/>
          </a:p>
          <a:p>
            <a:pPr indent="-355600">
              <a:spcBef>
                <a:spcPts val="0"/>
              </a:spcBef>
              <a:buSzPts val="2000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RNA</a:t>
            </a:r>
            <a:r>
              <a:rPr lang="en" sz="2000" dirty="0"/>
              <a:t> genera señalamiento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</a:t>
            </a:r>
            <a:r>
              <a:rPr lang="en" sz="2000" dirty="0"/>
              <a:t> para </a:t>
            </a:r>
            <a:r>
              <a:rPr lang="en" sz="2000" u="sng" dirty="0"/>
              <a:t>cualquier topología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ACG</a:t>
            </a:r>
            <a:r>
              <a:rPr lang="en" sz="2000" dirty="0"/>
              <a:t> implementa 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escalables</a:t>
            </a:r>
            <a:r>
              <a:rPr lang="en" sz="2000" dirty="0"/>
              <a:t> </a:t>
            </a:r>
            <a:r>
              <a:rPr lang="en" sz="2000" u="sng" dirty="0"/>
              <a:t>en segundos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AGG</a:t>
            </a:r>
            <a:r>
              <a:rPr lang="en" sz="2000" dirty="0"/>
              <a:t> genera una interfaz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intuitiva</a:t>
            </a:r>
            <a:r>
              <a:rPr lang="en" sz="2000" dirty="0"/>
              <a:t> y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profesional</a:t>
            </a:r>
            <a:r>
              <a:rPr lang="en" sz="2000" dirty="0"/>
              <a:t>, 100%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/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seguros, funcionales y a medida</a:t>
            </a:r>
            <a:r>
              <a:rPr lang="en" sz="2000" dirty="0"/>
              <a:t>, en </a:t>
            </a:r>
            <a:r>
              <a:rPr lang="en" sz="2000" u="sng" dirty="0"/>
              <a:t>pocos minutos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</a:t>
            </a:r>
            <a:r>
              <a:rPr lang="en" sz="2000" u="sng" dirty="0"/>
              <a:t>8 artículos</a:t>
            </a:r>
            <a:r>
              <a:rPr lang="en" sz="2000" dirty="0"/>
              <a:t> entre 2019 y 2024 (IEEE </a:t>
            </a:r>
            <a:r>
              <a:rPr lang="en-AU" sz="2000" dirty="0"/>
              <a:t>[Q3]</a:t>
            </a:r>
            <a:r>
              <a:rPr lang="en" sz="2000" dirty="0"/>
              <a:t>, IJES[Q3], ITS[Q1]).</a:t>
            </a:r>
            <a:endParaRPr sz="2000" dirty="0"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Próximos pasos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4" y="1325000"/>
            <a:ext cx="9112625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redes ferroviarias (algoritmos, parámetros,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código en VHDL (algoritmos, redes de Petri,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interfaces gráficas (estética, comunicación, etc.).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Aplicación </a:t>
            </a:r>
            <a:r>
              <a:rPr lang="es-AR" sz="2000" dirty="0">
                <a:solidFill>
                  <a:srgbClr val="FF9800"/>
                </a:solidFill>
              </a:rPr>
              <a:t>métodos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>
                <a:solidFill>
                  <a:srgbClr val="FF9800"/>
                </a:solidFill>
              </a:rPr>
              <a:t>formales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/>
              <a:t>de validación.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Incorporación de </a:t>
            </a:r>
            <a:r>
              <a:rPr lang="es-AR" sz="2000" dirty="0">
                <a:solidFill>
                  <a:srgbClr val="FF9800"/>
                </a:solidFill>
              </a:rPr>
              <a:t>protocolos de comunicación</a:t>
            </a:r>
            <a:r>
              <a:rPr lang="es-AR" sz="2000" dirty="0"/>
              <a:t> más robustos (MVB).</a:t>
            </a:r>
          </a:p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Migración (en curso) al hardware de CNEA y aplicación de </a:t>
            </a:r>
            <a:r>
              <a:rPr lang="es-ES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s-ES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COCOTB/Jenkins.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nuevos papers con resultados finales del proyecto.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6F0B662-BEA9-64B9-8975-39BFEC276CCD}"/>
              </a:ext>
            </a:extLst>
          </p:cNvPr>
          <p:cNvSpPr/>
          <p:nvPr/>
        </p:nvSpPr>
        <p:spPr>
          <a:xfrm rot="5400000">
            <a:off x="3225785" y="657073"/>
            <a:ext cx="478622" cy="58714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D09F5-F25B-93D9-184E-333CEEABAEBC}"/>
              </a:ext>
            </a:extLst>
          </p:cNvPr>
          <p:cNvSpPr/>
          <p:nvPr/>
        </p:nvSpPr>
        <p:spPr>
          <a:xfrm rot="5400000">
            <a:off x="3225785" y="189957"/>
            <a:ext cx="478622" cy="58714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871CC-7299-0F72-087C-EBD2B384CD3A}"/>
              </a:ext>
            </a:extLst>
          </p:cNvPr>
          <p:cNvSpPr/>
          <p:nvPr/>
        </p:nvSpPr>
        <p:spPr>
          <a:xfrm rot="5400000">
            <a:off x="3225785" y="-277173"/>
            <a:ext cx="478622" cy="587141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E912E4-9B7F-AA9A-C450-5B0FCBF13990}"/>
              </a:ext>
            </a:extLst>
          </p:cNvPr>
          <p:cNvSpPr/>
          <p:nvPr/>
        </p:nvSpPr>
        <p:spPr>
          <a:xfrm rot="5400000">
            <a:off x="3222317" y="-757837"/>
            <a:ext cx="490558" cy="586641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23E23-CC6F-A932-7A88-D7A664624A41}"/>
              </a:ext>
            </a:extLst>
          </p:cNvPr>
          <p:cNvCxnSpPr/>
          <p:nvPr/>
        </p:nvCxnSpPr>
        <p:spPr>
          <a:xfrm flipV="1">
            <a:off x="529389" y="1416289"/>
            <a:ext cx="0" cy="289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CB6966-8218-E84F-D377-ED0C1B9C1473}"/>
              </a:ext>
            </a:extLst>
          </p:cNvPr>
          <p:cNvCxnSpPr>
            <a:cxnSpLocks/>
          </p:cNvCxnSpPr>
          <p:nvPr/>
        </p:nvCxnSpPr>
        <p:spPr>
          <a:xfrm>
            <a:off x="529389" y="4310743"/>
            <a:ext cx="595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78600-73BE-C08E-B72E-6DE737475806}"/>
              </a:ext>
            </a:extLst>
          </p:cNvPr>
          <p:cNvSpPr/>
          <p:nvPr/>
        </p:nvSpPr>
        <p:spPr>
          <a:xfrm rot="5400000">
            <a:off x="3225785" y="1135710"/>
            <a:ext cx="478622" cy="587141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D195B2-BAB3-7E00-E6BF-4EF44243C6F3}"/>
              </a:ext>
            </a:extLst>
          </p:cNvPr>
          <p:cNvCxnSpPr>
            <a:cxnSpLocks/>
          </p:cNvCxnSpPr>
          <p:nvPr/>
        </p:nvCxnSpPr>
        <p:spPr>
          <a:xfrm flipV="1">
            <a:off x="931587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E3B34-6A17-8EE0-2339-2455CA390CF8}"/>
              </a:ext>
            </a:extLst>
          </p:cNvPr>
          <p:cNvCxnSpPr>
            <a:cxnSpLocks/>
          </p:cNvCxnSpPr>
          <p:nvPr/>
        </p:nvCxnSpPr>
        <p:spPr>
          <a:xfrm flipH="1" flipV="1">
            <a:off x="1725362" y="1930092"/>
            <a:ext cx="10621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CAAC64-9E7E-0F80-875E-E7F33A6900D8}"/>
              </a:ext>
            </a:extLst>
          </p:cNvPr>
          <p:cNvCxnSpPr>
            <a:cxnSpLocks/>
          </p:cNvCxnSpPr>
          <p:nvPr/>
        </p:nvCxnSpPr>
        <p:spPr>
          <a:xfrm flipV="1">
            <a:off x="2535461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77F3F-8AA3-EC33-E7A2-B7B944FADC29}"/>
              </a:ext>
            </a:extLst>
          </p:cNvPr>
          <p:cNvCxnSpPr>
            <a:cxnSpLocks/>
          </p:cNvCxnSpPr>
          <p:nvPr/>
        </p:nvCxnSpPr>
        <p:spPr>
          <a:xfrm flipV="1">
            <a:off x="3281969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B15A8E-2D69-6838-FA82-9E7B59E851C6}"/>
              </a:ext>
            </a:extLst>
          </p:cNvPr>
          <p:cNvCxnSpPr>
            <a:cxnSpLocks/>
          </p:cNvCxnSpPr>
          <p:nvPr/>
        </p:nvCxnSpPr>
        <p:spPr>
          <a:xfrm flipV="1">
            <a:off x="4086365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88CB1D-0776-3094-F8AB-7BC8B60715F2}"/>
              </a:ext>
            </a:extLst>
          </p:cNvPr>
          <p:cNvCxnSpPr>
            <a:cxnSpLocks/>
          </p:cNvCxnSpPr>
          <p:nvPr/>
        </p:nvCxnSpPr>
        <p:spPr>
          <a:xfrm flipV="1">
            <a:off x="4885843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5769CE-0055-947D-7DA6-761D2B9C545E}"/>
              </a:ext>
            </a:extLst>
          </p:cNvPr>
          <p:cNvCxnSpPr>
            <a:cxnSpLocks/>
          </p:cNvCxnSpPr>
          <p:nvPr/>
        </p:nvCxnSpPr>
        <p:spPr>
          <a:xfrm flipV="1">
            <a:off x="5675775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37FD4D-79B4-0AEC-AF9B-5FA4BD90ADB5}"/>
              </a:ext>
            </a:extLst>
          </p:cNvPr>
          <p:cNvCxnSpPr>
            <a:cxnSpLocks/>
            <a:stCxn id="11" idx="2"/>
            <a:endCxn id="11" idx="0"/>
          </p:cNvCxnSpPr>
          <p:nvPr/>
        </p:nvCxnSpPr>
        <p:spPr>
          <a:xfrm>
            <a:off x="529388" y="4071418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19A64E-3B54-9624-E3EC-0A033F1C38C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9388" y="359278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74920C-A655-BB25-7652-C49F3B6AAB0E}"/>
              </a:ext>
            </a:extLst>
          </p:cNvPr>
          <p:cNvCxnSpPr>
            <a:cxnSpLocks/>
          </p:cNvCxnSpPr>
          <p:nvPr/>
        </p:nvCxnSpPr>
        <p:spPr>
          <a:xfrm>
            <a:off x="529388" y="312649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A3741F-F603-C018-7484-B76C1198E478}"/>
              </a:ext>
            </a:extLst>
          </p:cNvPr>
          <p:cNvCxnSpPr>
            <a:cxnSpLocks/>
          </p:cNvCxnSpPr>
          <p:nvPr/>
        </p:nvCxnSpPr>
        <p:spPr>
          <a:xfrm>
            <a:off x="529388" y="2658535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23321-A270-D524-1434-B0BB08F3F1F9}"/>
              </a:ext>
            </a:extLst>
          </p:cNvPr>
          <p:cNvCxnSpPr>
            <a:cxnSpLocks/>
          </p:cNvCxnSpPr>
          <p:nvPr/>
        </p:nvCxnSpPr>
        <p:spPr>
          <a:xfrm>
            <a:off x="529388" y="2202896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EDB5DD-3D0D-0E81-30CF-CE6B788D3896}"/>
              </a:ext>
            </a:extLst>
          </p:cNvPr>
          <p:cNvSpPr txBox="1"/>
          <p:nvPr/>
        </p:nvSpPr>
        <p:spPr>
          <a:xfrm>
            <a:off x="618634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2018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FF3D3F-F68C-247C-BAFB-FE4AAB9A69A3}"/>
              </a:ext>
            </a:extLst>
          </p:cNvPr>
          <p:cNvSpPr txBox="1"/>
          <p:nvPr/>
        </p:nvSpPr>
        <p:spPr>
          <a:xfrm>
            <a:off x="1423030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2019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EAF79A-28EA-E5E2-F9C9-219C3EB419A8}"/>
              </a:ext>
            </a:extLst>
          </p:cNvPr>
          <p:cNvSpPr txBox="1"/>
          <p:nvPr/>
        </p:nvSpPr>
        <p:spPr>
          <a:xfrm>
            <a:off x="2227426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2020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B3CF8D-B3F7-A8CC-4DC1-DF16C638B691}"/>
              </a:ext>
            </a:extLst>
          </p:cNvPr>
          <p:cNvSpPr txBox="1"/>
          <p:nvPr/>
        </p:nvSpPr>
        <p:spPr>
          <a:xfrm>
            <a:off x="2969016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2021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1AC983-7E48-7224-A98A-0215B1E60590}"/>
              </a:ext>
            </a:extLst>
          </p:cNvPr>
          <p:cNvSpPr txBox="1"/>
          <p:nvPr/>
        </p:nvSpPr>
        <p:spPr>
          <a:xfrm>
            <a:off x="3773412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EDCD17-DD92-C829-C4DA-DCB2678D355C}"/>
              </a:ext>
            </a:extLst>
          </p:cNvPr>
          <p:cNvSpPr txBox="1"/>
          <p:nvPr/>
        </p:nvSpPr>
        <p:spPr>
          <a:xfrm>
            <a:off x="4572890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2023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97963-A5F3-D99B-7BD8-0F343B132BC8}"/>
              </a:ext>
            </a:extLst>
          </p:cNvPr>
          <p:cNvSpPr txBox="1"/>
          <p:nvPr/>
        </p:nvSpPr>
        <p:spPr>
          <a:xfrm>
            <a:off x="5362822" y="4373165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2024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2D8DC-67F8-20D8-3722-AC60AE944980}"/>
              </a:ext>
            </a:extLst>
          </p:cNvPr>
          <p:cNvSpPr txBox="1"/>
          <p:nvPr/>
        </p:nvSpPr>
        <p:spPr>
          <a:xfrm>
            <a:off x="116188" y="2057469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F5E54-B46C-57B9-73FE-6EA8FA1CEEB1}"/>
              </a:ext>
            </a:extLst>
          </p:cNvPr>
          <p:cNvSpPr txBox="1"/>
          <p:nvPr/>
        </p:nvSpPr>
        <p:spPr>
          <a:xfrm>
            <a:off x="104838" y="24869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Q2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880FB3-516E-DA41-C1EC-B0941D4E5A76}"/>
              </a:ext>
            </a:extLst>
          </p:cNvPr>
          <p:cNvSpPr txBox="1"/>
          <p:nvPr/>
        </p:nvSpPr>
        <p:spPr>
          <a:xfrm>
            <a:off x="116188" y="29642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Q3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BA1632-59B2-9B90-5845-1FD7C7F9E8CE}"/>
              </a:ext>
            </a:extLst>
          </p:cNvPr>
          <p:cNvSpPr txBox="1"/>
          <p:nvPr/>
        </p:nvSpPr>
        <p:spPr>
          <a:xfrm>
            <a:off x="104837" y="3444377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74E-35EC-58BA-6738-83B3D742973A}"/>
              </a:ext>
            </a:extLst>
          </p:cNvPr>
          <p:cNvSpPr txBox="1"/>
          <p:nvPr/>
        </p:nvSpPr>
        <p:spPr>
          <a:xfrm>
            <a:off x="69522" y="3911493"/>
            <a:ext cx="51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dirty="0">
                <a:solidFill>
                  <a:srgbClr val="3F5378"/>
                </a:solidFill>
              </a:rPr>
              <a:t>No Rank</a:t>
            </a:r>
            <a:endParaRPr lang="en-AU" sz="9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05692D-B2D6-4E1B-5882-1975A0073947}"/>
              </a:ext>
            </a:extLst>
          </p:cNvPr>
          <p:cNvSpPr/>
          <p:nvPr/>
        </p:nvSpPr>
        <p:spPr>
          <a:xfrm>
            <a:off x="848685" y="400011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5D8A7AE-1A79-57D4-A4A3-6875C15B8DFD}"/>
              </a:ext>
            </a:extLst>
          </p:cNvPr>
          <p:cNvSpPr/>
          <p:nvPr/>
        </p:nvSpPr>
        <p:spPr>
          <a:xfrm>
            <a:off x="1574022" y="4000115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5C6B1-7A12-03B8-E048-0EF61D099081}"/>
              </a:ext>
            </a:extLst>
          </p:cNvPr>
          <p:cNvSpPr/>
          <p:nvPr/>
        </p:nvSpPr>
        <p:spPr>
          <a:xfrm>
            <a:off x="1756763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440118-AB58-9E28-98C9-BAB391C05D83}"/>
              </a:ext>
            </a:extLst>
          </p:cNvPr>
          <p:cNvSpPr/>
          <p:nvPr/>
        </p:nvSpPr>
        <p:spPr>
          <a:xfrm>
            <a:off x="2457982" y="3057483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915688-3EDB-0BE9-0CCA-72E5231C3B11}"/>
              </a:ext>
            </a:extLst>
          </p:cNvPr>
          <p:cNvSpPr/>
          <p:nvPr/>
        </p:nvSpPr>
        <p:spPr>
          <a:xfrm>
            <a:off x="2453331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CC496F6-4C0C-4F30-A0A9-B8C20F2B863D}"/>
              </a:ext>
            </a:extLst>
          </p:cNvPr>
          <p:cNvSpPr/>
          <p:nvPr/>
        </p:nvSpPr>
        <p:spPr>
          <a:xfrm>
            <a:off x="3206298" y="306540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440B06-70FA-AB93-1BA2-E35E7BCE2567}"/>
              </a:ext>
            </a:extLst>
          </p:cNvPr>
          <p:cNvSpPr/>
          <p:nvPr/>
        </p:nvSpPr>
        <p:spPr>
          <a:xfrm>
            <a:off x="4008237" y="3057482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A8114E-D4A5-5BD8-7FA1-04D643F2E150}"/>
              </a:ext>
            </a:extLst>
          </p:cNvPr>
          <p:cNvSpPr/>
          <p:nvPr/>
        </p:nvSpPr>
        <p:spPr>
          <a:xfrm>
            <a:off x="4794171" y="2612857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BA19CB-EB9D-9C18-01E7-9EBA4C6B9A65}"/>
              </a:ext>
            </a:extLst>
          </p:cNvPr>
          <p:cNvSpPr/>
          <p:nvPr/>
        </p:nvSpPr>
        <p:spPr>
          <a:xfrm>
            <a:off x="5600104" y="2135084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572B350-0A8B-CCEF-48FB-60E4269E37D2}"/>
              </a:ext>
            </a:extLst>
          </p:cNvPr>
          <p:cNvSpPr/>
          <p:nvPr/>
        </p:nvSpPr>
        <p:spPr>
          <a:xfrm>
            <a:off x="6907057" y="3444377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5208D7B-37BC-3D90-6DE0-C5BAB8C94AC7}"/>
              </a:ext>
            </a:extLst>
          </p:cNvPr>
          <p:cNvSpPr/>
          <p:nvPr/>
        </p:nvSpPr>
        <p:spPr>
          <a:xfrm>
            <a:off x="6907057" y="3998096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DCDA06-DD02-0521-4ABD-8CA4A0316E9B}"/>
              </a:ext>
            </a:extLst>
          </p:cNvPr>
          <p:cNvSpPr txBox="1"/>
          <p:nvPr/>
        </p:nvSpPr>
        <p:spPr>
          <a:xfrm>
            <a:off x="7179987" y="3361775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1er autor</a:t>
            </a:r>
            <a:endParaRPr lang="en-AU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7AAFFC0-4179-0850-1546-EF768D9E35E7}"/>
              </a:ext>
            </a:extLst>
          </p:cNvPr>
          <p:cNvSpPr txBox="1"/>
          <p:nvPr/>
        </p:nvSpPr>
        <p:spPr>
          <a:xfrm>
            <a:off x="7200281" y="391149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2do autor</a:t>
            </a:r>
            <a:endParaRPr lang="en-AU" dirty="0"/>
          </a:p>
        </p:txBody>
      </p:sp>
      <p:pic>
        <p:nvPicPr>
          <p:cNvPr id="2" name="Google Shape;223;p16">
            <a:extLst>
              <a:ext uri="{FF2B5EF4-FFF2-40B4-BE49-F238E27FC236}">
                <a16:creationId xmlns:a16="http://schemas.microsoft.com/office/drawing/2014/main" id="{3586B228-53CE-DEF2-DABF-8923A681A9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214;p15">
            <a:extLst>
              <a:ext uri="{FF2B5EF4-FFF2-40B4-BE49-F238E27FC236}">
                <a16:creationId xmlns:a16="http://schemas.microsoft.com/office/drawing/2014/main" id="{15E63894-AADE-0F52-1934-4B346C3FDAC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E149C-2A76-000D-6367-0FE14D7B8BEC}"/>
              </a:ext>
            </a:extLst>
          </p:cNvPr>
          <p:cNvSpPr txBox="1"/>
          <p:nvPr/>
        </p:nvSpPr>
        <p:spPr>
          <a:xfrm>
            <a:off x="262048" y="1519302"/>
            <a:ext cx="2926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Ranking / Factor de impacto</a:t>
            </a:r>
            <a:endParaRPr lang="en-A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2515</TotalTime>
  <Words>1810</Words>
  <Application>Microsoft Office PowerPoint</Application>
  <PresentationFormat>On-screen Show (16:9)</PresentationFormat>
  <Paragraphs>422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Arvo</vt:lpstr>
      <vt:lpstr>Roboto Condensed</vt:lpstr>
      <vt:lpstr>Roboto Condensed Light</vt:lpstr>
      <vt:lpstr>Roboto Medium</vt:lpstr>
      <vt:lpstr>Roboto</vt:lpstr>
      <vt:lpstr>Roboto Black</vt:lpstr>
      <vt:lpstr>Salerio template</vt:lpstr>
      <vt:lpstr>Modelado e implementación automática de sistemas críticos de enclavamiento ferroviario basados en FPGA</vt:lpstr>
      <vt:lpstr>CONICET-GICSAFe</vt:lpstr>
      <vt:lpstr>Sobre mí</vt:lpstr>
      <vt:lpstr>Papers publicados</vt:lpstr>
      <vt:lpstr>Papers publicados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Trama de datos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179</cp:revision>
  <dcterms:modified xsi:type="dcterms:W3CDTF">2024-11-02T03:12:47Z</dcterms:modified>
</cp:coreProperties>
</file>